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6" r:id="rId2"/>
    <p:sldId id="258" r:id="rId3"/>
    <p:sldId id="259" r:id="rId4"/>
    <p:sldId id="257" r:id="rId5"/>
    <p:sldId id="261" r:id="rId6"/>
    <p:sldId id="262" r:id="rId7"/>
    <p:sldId id="260" r:id="rId8"/>
    <p:sldId id="263" r:id="rId9"/>
    <p:sldId id="265" r:id="rId10"/>
    <p:sldId id="266" r:id="rId11"/>
    <p:sldId id="264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5" autoAdjust="0"/>
    <p:restoredTop sz="94659" autoAdjust="0"/>
  </p:normalViewPr>
  <p:slideViewPr>
    <p:cSldViewPr snapToGrid="0">
      <p:cViewPr varScale="1">
        <p:scale>
          <a:sx n="54" d="100"/>
          <a:sy n="54" d="100"/>
        </p:scale>
        <p:origin x="142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173089-4C43-4E15-9F15-7F380E220D68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A982A5-AC94-4B65-BC9A-9A4C6F7DD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043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Flower Record Daffodil, Schubertii Allium, Miracle Amaryllis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982A5-AC94-4B65-BC9A-9A4C6F7DD28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592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Crocus, gladiolus, crocosmia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982A5-AC94-4B65-BC9A-9A4C6F7DD28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2473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Cyclamen, Sorbet peony, Beth Evans corydalis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982A5-AC94-4B65-BC9A-9A4C6F7DD28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850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Lily of the valley, Tiger lily, bearded iris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982A5-AC94-4B65-BC9A-9A4C6F7DD28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131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787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3455"/>
            <a:ext cx="6287157" cy="1325563"/>
          </a:xfrm>
        </p:spPr>
        <p:txBody>
          <a:bodyPr>
            <a:normAutofit/>
          </a:bodyPr>
          <a:lstStyle>
            <a:lvl1pPr>
              <a:defRPr sz="400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3718" y="2535018"/>
            <a:ext cx="302698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5766" y="2535018"/>
            <a:ext cx="3260177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362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" y="984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3455"/>
            <a:ext cx="6287157" cy="1325563"/>
          </a:xfrm>
        </p:spPr>
        <p:txBody>
          <a:bodyPr>
            <a:normAutofit/>
          </a:bodyPr>
          <a:lstStyle>
            <a:lvl1pPr>
              <a:defRPr sz="400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0148" y="2535018"/>
            <a:ext cx="302698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52196" y="2535018"/>
            <a:ext cx="3260177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1128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>
            <a:alphaModFix amt="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17763" y="2423326"/>
            <a:ext cx="6066440" cy="1325563"/>
          </a:xfrm>
        </p:spPr>
        <p:txBody>
          <a:bodyPr/>
          <a:lstStyle>
            <a:lvl1pPr algn="ctr">
              <a:defRPr sz="4800">
                <a:latin typeface="+mn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481812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276" y="2237795"/>
            <a:ext cx="6066440" cy="1325563"/>
          </a:xfrm>
        </p:spPr>
        <p:txBody>
          <a:bodyPr>
            <a:noAutofit/>
          </a:bodyPr>
          <a:lstStyle>
            <a:lvl1pPr algn="ctr">
              <a:defRPr sz="480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8909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7033" y="2103437"/>
            <a:ext cx="6066440" cy="1325563"/>
          </a:xfrm>
        </p:spPr>
        <p:txBody>
          <a:bodyPr>
            <a:noAutofit/>
          </a:bodyPr>
          <a:lstStyle>
            <a:lvl1pPr algn="ctr">
              <a:defRPr sz="480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3844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995363"/>
            <a:ext cx="3174904" cy="970071"/>
          </a:xfrm>
        </p:spPr>
        <p:txBody>
          <a:bodyPr anchor="b"/>
          <a:lstStyle>
            <a:lvl1pPr>
              <a:defRPr sz="2800"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7088" y="995363"/>
            <a:ext cx="4457823" cy="4873625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228192"/>
            <a:ext cx="3174904" cy="364079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92130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18" y="995363"/>
            <a:ext cx="7577958" cy="4873625"/>
          </a:xfrm>
        </p:spPr>
        <p:txBody>
          <a:bodyPr/>
          <a:lstStyle>
            <a:lvl1pPr>
              <a:defRPr sz="30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190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188" y="977254"/>
            <a:ext cx="3673888" cy="1600200"/>
          </a:xfrm>
        </p:spPr>
        <p:txBody>
          <a:bodyPr anchor="b">
            <a:normAutofit/>
          </a:bodyPr>
          <a:lstStyle>
            <a:lvl1pPr>
              <a:defRPr sz="3600"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60361" y="977254"/>
            <a:ext cx="4216079" cy="490349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190" y="2680138"/>
            <a:ext cx="3668885" cy="31888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7415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864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598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799" y="954197"/>
            <a:ext cx="6124903" cy="2009720"/>
          </a:xfrm>
        </p:spPr>
        <p:txBody>
          <a:bodyPr anchor="b">
            <a:normAutofit/>
          </a:bodyPr>
          <a:lstStyle>
            <a:lvl1pPr algn="ctr">
              <a:defRPr sz="4000" b="1">
                <a:latin typeface="+mn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799" y="3370810"/>
            <a:ext cx="612490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081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799" y="954197"/>
            <a:ext cx="6124903" cy="2009720"/>
          </a:xfrm>
        </p:spPr>
        <p:txBody>
          <a:bodyPr anchor="b">
            <a:normAutofit/>
          </a:bodyPr>
          <a:lstStyle>
            <a:lvl1pPr algn="ctr">
              <a:defRPr sz="4000" b="1">
                <a:latin typeface="+mn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799" y="3370810"/>
            <a:ext cx="612490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036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799" y="954197"/>
            <a:ext cx="6124903" cy="2009720"/>
          </a:xfrm>
        </p:spPr>
        <p:txBody>
          <a:bodyPr anchor="b">
            <a:normAutofit/>
          </a:bodyPr>
          <a:lstStyle>
            <a:lvl1pPr algn="ctr">
              <a:defRPr sz="4000" b="1">
                <a:latin typeface="+mn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799" y="3370810"/>
            <a:ext cx="612490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087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954" y="1237483"/>
            <a:ext cx="6339709" cy="1325563"/>
          </a:xfrm>
        </p:spPr>
        <p:txBody>
          <a:bodyPr>
            <a:normAutofit/>
          </a:bodyPr>
          <a:lstStyle>
            <a:lvl1pPr>
              <a:defRPr sz="3400"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904" y="2585545"/>
            <a:ext cx="6358759" cy="37416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145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942485"/>
            <a:ext cx="6312940" cy="1380302"/>
          </a:xfrm>
        </p:spPr>
        <p:txBody>
          <a:bodyPr anchor="b"/>
          <a:lstStyle>
            <a:lvl1pPr>
              <a:defRPr sz="3600"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2792195"/>
            <a:ext cx="631294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9392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3455"/>
            <a:ext cx="6287157" cy="1325563"/>
          </a:xfrm>
        </p:spPr>
        <p:txBody>
          <a:bodyPr>
            <a:normAutofit/>
          </a:bodyPr>
          <a:lstStyle>
            <a:lvl1pPr>
              <a:defRPr sz="400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3718" y="2535018"/>
            <a:ext cx="302698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5766" y="2535018"/>
            <a:ext cx="3260177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526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477EA7-6D43-4E9E-8D5E-8E2357387FF1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0A6412-83D5-43CA-9A09-BE683D19F7D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009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61" r:id="rId4"/>
    <p:sldLayoutId id="2147483671" r:id="rId5"/>
    <p:sldLayoutId id="2147483672" r:id="rId6"/>
    <p:sldLayoutId id="2147483662" r:id="rId7"/>
    <p:sldLayoutId id="2147483663" r:id="rId8"/>
    <p:sldLayoutId id="2147483664" r:id="rId9"/>
    <p:sldLayoutId id="2147483673" r:id="rId10"/>
    <p:sldLayoutId id="2147483674" r:id="rId11"/>
    <p:sldLayoutId id="2147483666" r:id="rId12"/>
    <p:sldLayoutId id="2147483676" r:id="rId13"/>
    <p:sldLayoutId id="2147483675" r:id="rId14"/>
    <p:sldLayoutId id="2147483668" r:id="rId15"/>
    <p:sldLayoutId id="2147483670" r:id="rId16"/>
    <p:sldLayoutId id="214748366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spade-tools-plant-garden-soil-24434/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gardening.stackexchange.com/questions/14545/whats-the-difference-between-corms-bulbs-and-tubers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reativecommons.org/licenses/by-sa/3.0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BULBS, CORMS, AND TUBERS, OH MY!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799" y="3370810"/>
            <a:ext cx="6124903" cy="2745972"/>
          </a:xfrm>
        </p:spPr>
        <p:txBody>
          <a:bodyPr>
            <a:normAutofit/>
          </a:bodyPr>
          <a:lstStyle/>
          <a:p>
            <a:r>
              <a:rPr lang="en-US" dirty="0"/>
              <a:t>(and your little Rhizomes, too)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Presented By </a:t>
            </a:r>
          </a:p>
          <a:p>
            <a:r>
              <a:rPr lang="en-US" dirty="0"/>
              <a:t>Mary L. Dumars</a:t>
            </a:r>
          </a:p>
          <a:p>
            <a:r>
              <a:rPr lang="en-US" dirty="0"/>
              <a:t>Advanced Master Gardener</a:t>
            </a:r>
          </a:p>
        </p:txBody>
      </p:sp>
    </p:spTree>
    <p:extLst>
      <p:ext uri="{BB962C8B-B14F-4D97-AF65-F5344CB8AC3E}">
        <p14:creationId xmlns:p14="http://schemas.microsoft.com/office/powerpoint/2010/main" val="36781766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A4EE9-DB7C-9B5F-BA4B-879E7C0E76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799" y="954197"/>
            <a:ext cx="6124903" cy="666785"/>
          </a:xfrm>
        </p:spPr>
        <p:txBody>
          <a:bodyPr/>
          <a:lstStyle/>
          <a:p>
            <a:r>
              <a:rPr lang="en-US" dirty="0"/>
              <a:t>Tubers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B822E2-2D4A-BEC2-9C8D-55E77BEA47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799" y="1953491"/>
            <a:ext cx="6124903" cy="3073081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Think potatoes, with multiple eye buds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Irregular shape with multiple shoots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Cyclamen, dahlia, peonies, caladiums</a:t>
            </a:r>
          </a:p>
          <a:p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3F64632-DEBF-187B-8571-E360F44CD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762" y="3429000"/>
            <a:ext cx="3861129" cy="257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7894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F0ABA-A2C6-3124-73C4-A33577DA69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799" y="954197"/>
            <a:ext cx="6124903" cy="574565"/>
          </a:xfrm>
        </p:spPr>
        <p:txBody>
          <a:bodyPr>
            <a:normAutofit fontScale="90000"/>
          </a:bodyPr>
          <a:lstStyle/>
          <a:p>
            <a:r>
              <a:rPr lang="en-US" dirty="0"/>
              <a:t>Examples of Tubers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8BBC04-0241-6DC6-C9FF-80F4F10CEF3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C54C92FB-00D6-2171-E0FF-8AE4098E5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54" y="1614054"/>
            <a:ext cx="2667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235CD4-6042-2D3B-6375-6EA8120E7D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647" t="-1010"/>
          <a:stretch/>
        </p:blipFill>
        <p:spPr>
          <a:xfrm>
            <a:off x="3352799" y="1528762"/>
            <a:ext cx="3491194" cy="3948545"/>
          </a:xfrm>
          <a:prstGeom prst="rect">
            <a:avLst/>
          </a:prstGeom>
        </p:spPr>
      </p:pic>
      <p:pic>
        <p:nvPicPr>
          <p:cNvPr id="5" name="Picture 2" descr="Corydalis solida Beth Evans">
            <a:extLst>
              <a:ext uri="{FF2B5EF4-FFF2-40B4-BE49-F238E27FC236}">
                <a16:creationId xmlns:a16="http://schemas.microsoft.com/office/drawing/2014/main" id="{BAC34FB3-6319-08BC-22EF-DEC0A1AD2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322" y="2947554"/>
            <a:ext cx="2958715" cy="330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8590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C38FD-5FB2-7C2D-A3B7-0E1696F280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799" y="954197"/>
            <a:ext cx="6124903" cy="749912"/>
          </a:xfrm>
        </p:spPr>
        <p:txBody>
          <a:bodyPr/>
          <a:lstStyle/>
          <a:p>
            <a:r>
              <a:rPr lang="en-US" dirty="0"/>
              <a:t>Rhizomes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19BA65-EFE8-2784-B857-1F0FCA4BF0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799" y="1981200"/>
            <a:ext cx="6124903" cy="1558636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Grow fleshy stems horizontally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Lily of the Valley, Louisiana iris, canna lily, Bearded iris, ginger</a:t>
            </a:r>
          </a:p>
        </p:txBody>
      </p:sp>
      <p:pic>
        <p:nvPicPr>
          <p:cNvPr id="6148" name="Picture 4" descr="Illustration of plants, pointing out the mother plant, rhizome, small sucker and sucker structures.">
            <a:extLst>
              <a:ext uri="{FF2B5EF4-FFF2-40B4-BE49-F238E27FC236}">
                <a16:creationId xmlns:a16="http://schemas.microsoft.com/office/drawing/2014/main" id="{C908B592-B9CD-71B0-8B6A-B93D7ADC5C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2" t="5411" r="3452" b="8914"/>
          <a:stretch/>
        </p:blipFill>
        <p:spPr bwMode="auto">
          <a:xfrm>
            <a:off x="1988127" y="3429001"/>
            <a:ext cx="3512128" cy="2632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98465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D7D38-109E-AD57-9B58-8058295194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799" y="954197"/>
            <a:ext cx="6124903" cy="812258"/>
          </a:xfrm>
        </p:spPr>
        <p:txBody>
          <a:bodyPr/>
          <a:lstStyle/>
          <a:p>
            <a:r>
              <a:rPr lang="en-US" dirty="0"/>
              <a:t>Examples of Rhizomes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143AB9-FCAC-2FB2-4B30-14FFD7661A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 descr="Detail hhoto of lily-of-the-vally flowers.">
            <a:extLst>
              <a:ext uri="{FF2B5EF4-FFF2-40B4-BE49-F238E27FC236}">
                <a16:creationId xmlns:a16="http://schemas.microsoft.com/office/drawing/2014/main" id="{8D2419AF-C84F-FDF3-5686-BE935EAED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" y="1835727"/>
            <a:ext cx="3602182" cy="3602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EA154A-4715-402B-2B8D-3D6777EB5A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199" t="402" r="9649"/>
          <a:stretch/>
        </p:blipFill>
        <p:spPr>
          <a:xfrm>
            <a:off x="4000146" y="2026555"/>
            <a:ext cx="2810556" cy="2804889"/>
          </a:xfrm>
          <a:prstGeom prst="rect">
            <a:avLst/>
          </a:prstGeom>
        </p:spPr>
      </p:pic>
      <p:pic>
        <p:nvPicPr>
          <p:cNvPr id="7174" name="Picture 6" descr="Colorful Reblooming Bearded Iris Crop Mix – Easy To Grow Bulbs">
            <a:extLst>
              <a:ext uri="{FF2B5EF4-FFF2-40B4-BE49-F238E27FC236}">
                <a16:creationId xmlns:a16="http://schemas.microsoft.com/office/drawing/2014/main" id="{799AFCF8-33AE-170E-C7C8-4D88227C8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363" y="2964874"/>
            <a:ext cx="3311236" cy="331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3446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FAD67-B1FF-B3FA-A689-BA47723E00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799" y="954197"/>
            <a:ext cx="6124903" cy="729130"/>
          </a:xfrm>
        </p:spPr>
        <p:txBody>
          <a:bodyPr/>
          <a:lstStyle/>
          <a:p>
            <a:r>
              <a:rPr lang="en-US" dirty="0"/>
              <a:t>Planting and Care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F3E075-9202-CB19-1FE2-C3DDED27C3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799" y="1842655"/>
            <a:ext cx="6124903" cy="4294909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Plant to a depth twice the bulb’s height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Soil must be well drained to prevent rot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Water in spring season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Let bulb plant leaves wither and brown before cutting to replenish the bulb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Mark the location of planted bulbs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Bedding flowers can be planted over bulbs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8920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C0874-C6B7-E717-45BE-A7369D5821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1754F1-B092-3FB4-7E26-A3F0A2EF4B3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EAEE8E36-D3EF-E11E-9C15-24BE3134C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01" y="899922"/>
            <a:ext cx="6324601" cy="5371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71140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8E66C-838F-E421-82F1-30A9894671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Go Grow Something!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33B916-8329-51CC-7B89-6A86051B7E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5D362F-73E0-8934-ADC1-B7D43355B0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638206" y="3981833"/>
            <a:ext cx="2292520" cy="2368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063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0DE4A-9E0F-8360-03C0-1C52C2DD11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799" y="954197"/>
            <a:ext cx="6124903" cy="1304094"/>
          </a:xfrm>
        </p:spPr>
        <p:txBody>
          <a:bodyPr/>
          <a:lstStyle/>
          <a:p>
            <a:r>
              <a:rPr lang="en-US" dirty="0"/>
              <a:t>Bulbs for Louisiana Gardens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166B31-4602-E0C5-C09A-6E5EBD87A1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799" y="2362200"/>
            <a:ext cx="6124903" cy="3851564"/>
          </a:xfrm>
        </p:spPr>
        <p:txBody>
          <a:bodyPr>
            <a:normAutofit/>
          </a:bodyPr>
          <a:lstStyle/>
          <a:p>
            <a:r>
              <a:rPr lang="en-US" b="1" i="0" dirty="0">
                <a:solidFill>
                  <a:srgbClr val="333333"/>
                </a:solidFill>
                <a:effectLst/>
              </a:rPr>
              <a:t>Bulbs for full sun to part sun:</a:t>
            </a:r>
          </a:p>
          <a:p>
            <a:pPr algn="l"/>
            <a:r>
              <a:rPr lang="en-US" b="0" i="0" dirty="0">
                <a:solidFill>
                  <a:srgbClr val="333333"/>
                </a:solidFill>
                <a:effectLst/>
              </a:rPr>
              <a:t>agapanthus, </a:t>
            </a:r>
            <a:r>
              <a:rPr lang="en-US" b="0" i="0" dirty="0" err="1">
                <a:solidFill>
                  <a:srgbClr val="333333"/>
                </a:solidFill>
                <a:effectLst/>
              </a:rPr>
              <a:t>alpinia</a:t>
            </a:r>
            <a:r>
              <a:rPr lang="en-US" b="0" i="0" dirty="0">
                <a:solidFill>
                  <a:srgbClr val="333333"/>
                </a:solidFill>
                <a:effectLst/>
              </a:rPr>
              <a:t>, </a:t>
            </a:r>
            <a:r>
              <a:rPr lang="en-US" b="0" i="0" dirty="0" err="1">
                <a:solidFill>
                  <a:srgbClr val="333333"/>
                </a:solidFill>
                <a:effectLst/>
              </a:rPr>
              <a:t>belamcanda</a:t>
            </a:r>
            <a:r>
              <a:rPr lang="en-US" b="0" i="0" dirty="0">
                <a:solidFill>
                  <a:srgbClr val="333333"/>
                </a:solidFill>
                <a:effectLst/>
              </a:rPr>
              <a:t>, canna, crinum, crocosmia, curcuma, dahlia, </a:t>
            </a:r>
            <a:r>
              <a:rPr lang="en-US" b="0" i="0" dirty="0" err="1">
                <a:solidFill>
                  <a:srgbClr val="333333"/>
                </a:solidFill>
                <a:effectLst/>
              </a:rPr>
              <a:t>dietes</a:t>
            </a:r>
            <a:r>
              <a:rPr lang="en-US" b="0" i="0" dirty="0">
                <a:solidFill>
                  <a:srgbClr val="333333"/>
                </a:solidFill>
                <a:effectLst/>
              </a:rPr>
              <a:t>, </a:t>
            </a:r>
            <a:r>
              <a:rPr lang="en-US" b="0" i="0" dirty="0" err="1">
                <a:solidFill>
                  <a:srgbClr val="333333"/>
                </a:solidFill>
                <a:effectLst/>
              </a:rPr>
              <a:t>eucomis</a:t>
            </a:r>
            <a:r>
              <a:rPr lang="en-US" b="0" i="0" dirty="0">
                <a:solidFill>
                  <a:srgbClr val="333333"/>
                </a:solidFill>
                <a:effectLst/>
              </a:rPr>
              <a:t>, garlic chives </a:t>
            </a:r>
            <a:r>
              <a:rPr lang="en-US" b="0" i="1" dirty="0">
                <a:solidFill>
                  <a:srgbClr val="333333"/>
                </a:solidFill>
                <a:effectLst/>
              </a:rPr>
              <a:t>(Allium tuberosum)</a:t>
            </a:r>
            <a:r>
              <a:rPr lang="en-US" b="0" i="0" dirty="0">
                <a:solidFill>
                  <a:srgbClr val="333333"/>
                </a:solidFill>
                <a:effectLst/>
              </a:rPr>
              <a:t>, gladiolus, gloriosa lily, </a:t>
            </a:r>
            <a:r>
              <a:rPr lang="en-US" b="0" i="0" dirty="0" err="1">
                <a:solidFill>
                  <a:srgbClr val="333333"/>
                </a:solidFill>
                <a:effectLst/>
              </a:rPr>
              <a:t>habranthus</a:t>
            </a:r>
            <a:r>
              <a:rPr lang="en-US" b="0" i="0" dirty="0">
                <a:solidFill>
                  <a:srgbClr val="333333"/>
                </a:solidFill>
                <a:effectLst/>
              </a:rPr>
              <a:t>, </a:t>
            </a:r>
            <a:r>
              <a:rPr lang="en-US" b="0" i="0" dirty="0" err="1">
                <a:solidFill>
                  <a:srgbClr val="333333"/>
                </a:solidFill>
                <a:effectLst/>
              </a:rPr>
              <a:t>hymenocallis</a:t>
            </a:r>
            <a:r>
              <a:rPr lang="en-US" b="0" i="0" dirty="0">
                <a:solidFill>
                  <a:srgbClr val="333333"/>
                </a:solidFill>
                <a:effectLst/>
              </a:rPr>
              <a:t>, iris (bearded, Siberian), lilies (especially the Philippine lily), oxalis, </a:t>
            </a:r>
            <a:r>
              <a:rPr lang="en-US" b="0" i="0" dirty="0" err="1">
                <a:solidFill>
                  <a:srgbClr val="333333"/>
                </a:solidFill>
                <a:effectLst/>
              </a:rPr>
              <a:t>tigridia</a:t>
            </a:r>
            <a:r>
              <a:rPr lang="en-US" b="0" i="0" dirty="0">
                <a:solidFill>
                  <a:srgbClr val="333333"/>
                </a:solidFill>
                <a:effectLst/>
              </a:rPr>
              <a:t>, society garlic (</a:t>
            </a:r>
            <a:r>
              <a:rPr lang="en-US" b="0" i="1" dirty="0" err="1">
                <a:solidFill>
                  <a:srgbClr val="333333"/>
                </a:solidFill>
                <a:effectLst/>
              </a:rPr>
              <a:t>Tulbaghia</a:t>
            </a:r>
            <a:r>
              <a:rPr lang="en-US" b="0" i="1" dirty="0">
                <a:solidFill>
                  <a:srgbClr val="333333"/>
                </a:solidFill>
                <a:effectLst/>
              </a:rPr>
              <a:t> </a:t>
            </a:r>
            <a:r>
              <a:rPr lang="en-US" b="0" i="1" dirty="0" err="1">
                <a:solidFill>
                  <a:srgbClr val="333333"/>
                </a:solidFill>
                <a:effectLst/>
              </a:rPr>
              <a:t>violacea</a:t>
            </a:r>
            <a:r>
              <a:rPr lang="en-US" b="0" i="0" dirty="0">
                <a:solidFill>
                  <a:srgbClr val="333333"/>
                </a:solidFill>
                <a:effectLst/>
              </a:rPr>
              <a:t>), </a:t>
            </a:r>
            <a:r>
              <a:rPr lang="en-US" b="0" i="0" dirty="0" err="1">
                <a:solidFill>
                  <a:srgbClr val="333333"/>
                </a:solidFill>
                <a:effectLst/>
              </a:rPr>
              <a:t>zephyranthes</a:t>
            </a:r>
            <a:r>
              <a:rPr lang="en-US" b="0" i="0" dirty="0">
                <a:solidFill>
                  <a:srgbClr val="333333"/>
                </a:solidFill>
                <a:effectLst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4230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EF1AE-3459-342C-662C-03279ED2B1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799" y="954197"/>
            <a:ext cx="6124903" cy="1366439"/>
          </a:xfrm>
        </p:spPr>
        <p:txBody>
          <a:bodyPr/>
          <a:lstStyle/>
          <a:p>
            <a:r>
              <a:rPr lang="en-US" dirty="0"/>
              <a:t>Bulbs for Louisiana Gardens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D85387-6352-3160-B048-4C4533A2CE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799" y="2604655"/>
            <a:ext cx="6124903" cy="3477490"/>
          </a:xfrm>
        </p:spPr>
        <p:txBody>
          <a:bodyPr>
            <a:noAutofit/>
          </a:bodyPr>
          <a:lstStyle/>
          <a:p>
            <a:r>
              <a:rPr lang="en-US" b="1" i="0" dirty="0">
                <a:solidFill>
                  <a:srgbClr val="333333"/>
                </a:solidFill>
                <a:effectLst/>
                <a:ea typeface="Noto Sans" panose="020B0502040504020204" pitchFamily="34" charset="0"/>
                <a:cs typeface="Noto Sans" panose="020B0502040504020204" pitchFamily="34" charset="0"/>
              </a:rPr>
              <a:t>Bulbs for part shade to shade</a:t>
            </a:r>
            <a:r>
              <a:rPr lang="en-US" b="0" i="0" dirty="0">
                <a:solidFill>
                  <a:srgbClr val="333333"/>
                </a:solidFill>
                <a:effectLst/>
                <a:ea typeface="Noto Sans" panose="020B0502040504020204" pitchFamily="34" charset="0"/>
                <a:cs typeface="Noto Sans" panose="020B0502040504020204" pitchFamily="34" charset="0"/>
              </a:rPr>
              <a:t>:</a:t>
            </a:r>
          </a:p>
          <a:p>
            <a:pPr algn="l"/>
            <a:r>
              <a:rPr lang="en-US" b="0" i="1" dirty="0">
                <a:solidFill>
                  <a:srgbClr val="333333"/>
                </a:solidFill>
                <a:effectLst/>
                <a:ea typeface="Noto Sans" panose="020B0502040504020204" pitchFamily="34" charset="0"/>
                <a:cs typeface="Noto Sans" panose="020B0502040504020204" pitchFamily="34" charset="0"/>
              </a:rPr>
              <a:t>Arum </a:t>
            </a:r>
            <a:r>
              <a:rPr lang="en-US" b="0" i="1" dirty="0" err="1">
                <a:solidFill>
                  <a:srgbClr val="333333"/>
                </a:solidFill>
                <a:effectLst/>
                <a:ea typeface="Noto Sans" panose="020B0502040504020204" pitchFamily="34" charset="0"/>
                <a:cs typeface="Noto Sans" panose="020B0502040504020204" pitchFamily="34" charset="0"/>
              </a:rPr>
              <a:t>italicum</a:t>
            </a:r>
            <a:r>
              <a:rPr lang="en-US" b="0" i="0" dirty="0">
                <a:solidFill>
                  <a:srgbClr val="333333"/>
                </a:solidFill>
                <a:effectLst/>
                <a:ea typeface="Noto Sans" panose="020B0502040504020204" pitchFamily="34" charset="0"/>
                <a:cs typeface="Noto Sans" panose="020B0502040504020204" pitchFamily="34" charset="0"/>
              </a:rPr>
              <a:t>, achimenes, </a:t>
            </a:r>
            <a:r>
              <a:rPr lang="en-US" b="0" i="0" dirty="0" err="1">
                <a:solidFill>
                  <a:srgbClr val="333333"/>
                </a:solidFill>
                <a:effectLst/>
                <a:ea typeface="Noto Sans" panose="020B0502040504020204" pitchFamily="34" charset="0"/>
                <a:cs typeface="Noto Sans" panose="020B0502040504020204" pitchFamily="34" charset="0"/>
              </a:rPr>
              <a:t>alpinia</a:t>
            </a:r>
            <a:r>
              <a:rPr lang="en-US" b="0" i="0" dirty="0">
                <a:solidFill>
                  <a:srgbClr val="333333"/>
                </a:solidFill>
                <a:effectLst/>
                <a:ea typeface="Noto Sans" panose="020B0502040504020204" pitchFamily="34" charset="0"/>
                <a:cs typeface="Noto Sans" panose="020B0502040504020204" pitchFamily="34" charset="0"/>
              </a:rPr>
              <a:t>, </a:t>
            </a:r>
            <a:r>
              <a:rPr lang="en-US" b="0" i="0" dirty="0" err="1">
                <a:solidFill>
                  <a:srgbClr val="333333"/>
                </a:solidFill>
                <a:effectLst/>
                <a:ea typeface="Noto Sans" panose="020B0502040504020204" pitchFamily="34" charset="0"/>
                <a:cs typeface="Noto Sans" panose="020B0502040504020204" pitchFamily="34" charset="0"/>
              </a:rPr>
              <a:t>bletilla</a:t>
            </a:r>
            <a:r>
              <a:rPr lang="en-US" b="0" i="0" dirty="0">
                <a:solidFill>
                  <a:srgbClr val="333333"/>
                </a:solidFill>
                <a:effectLst/>
                <a:ea typeface="Noto Sans" panose="020B0502040504020204" pitchFamily="34" charset="0"/>
                <a:cs typeface="Noto Sans" panose="020B0502040504020204" pitchFamily="34" charset="0"/>
              </a:rPr>
              <a:t>, caladium, crinum, </a:t>
            </a:r>
            <a:r>
              <a:rPr lang="en-US" b="0" i="0" dirty="0" err="1">
                <a:solidFill>
                  <a:srgbClr val="333333"/>
                </a:solidFill>
                <a:effectLst/>
                <a:ea typeface="Noto Sans" panose="020B0502040504020204" pitchFamily="34" charset="0"/>
                <a:cs typeface="Noto Sans" panose="020B0502040504020204" pitchFamily="34" charset="0"/>
              </a:rPr>
              <a:t>costus</a:t>
            </a:r>
            <a:r>
              <a:rPr lang="en-US" b="0" i="0" dirty="0">
                <a:solidFill>
                  <a:srgbClr val="333333"/>
                </a:solidFill>
                <a:effectLst/>
                <a:ea typeface="Noto Sans" panose="020B0502040504020204" pitchFamily="34" charset="0"/>
                <a:cs typeface="Noto Sans" panose="020B0502040504020204" pitchFamily="34" charset="0"/>
              </a:rPr>
              <a:t>, curcuma, </a:t>
            </a:r>
            <a:r>
              <a:rPr lang="en-US" b="0" i="0" dirty="0" err="1">
                <a:solidFill>
                  <a:srgbClr val="333333"/>
                </a:solidFill>
                <a:effectLst/>
                <a:ea typeface="Noto Sans" panose="020B0502040504020204" pitchFamily="34" charset="0"/>
                <a:cs typeface="Noto Sans" panose="020B0502040504020204" pitchFamily="34" charset="0"/>
              </a:rPr>
              <a:t>globba</a:t>
            </a:r>
            <a:r>
              <a:rPr lang="en-US" b="0" i="0" dirty="0">
                <a:solidFill>
                  <a:srgbClr val="333333"/>
                </a:solidFill>
                <a:effectLst/>
                <a:ea typeface="Noto Sans" panose="020B0502040504020204" pitchFamily="34" charset="0"/>
                <a:cs typeface="Noto Sans" panose="020B0502040504020204" pitchFamily="34" charset="0"/>
              </a:rPr>
              <a:t>, </a:t>
            </a:r>
            <a:r>
              <a:rPr lang="en-US" b="0" i="0" dirty="0" err="1">
                <a:solidFill>
                  <a:srgbClr val="333333"/>
                </a:solidFill>
                <a:effectLst/>
                <a:ea typeface="Noto Sans" panose="020B0502040504020204" pitchFamily="34" charset="0"/>
                <a:cs typeface="Noto Sans" panose="020B0502040504020204" pitchFamily="34" charset="0"/>
              </a:rPr>
              <a:t>hedychium</a:t>
            </a:r>
            <a:r>
              <a:rPr lang="en-US" b="0" i="0" dirty="0">
                <a:solidFill>
                  <a:srgbClr val="333333"/>
                </a:solidFill>
                <a:effectLst/>
                <a:ea typeface="Noto Sans" panose="020B0502040504020204" pitchFamily="34" charset="0"/>
                <a:cs typeface="Noto Sans" panose="020B0502040504020204" pitchFamily="34" charset="0"/>
              </a:rPr>
              <a:t>, </a:t>
            </a:r>
            <a:r>
              <a:rPr lang="en-US" b="0" i="0" dirty="0" err="1">
                <a:solidFill>
                  <a:srgbClr val="333333"/>
                </a:solidFill>
                <a:effectLst/>
                <a:ea typeface="Noto Sans" panose="020B0502040504020204" pitchFamily="34" charset="0"/>
                <a:cs typeface="Noto Sans" panose="020B0502040504020204" pitchFamily="34" charset="0"/>
              </a:rPr>
              <a:t>hymenocallis</a:t>
            </a:r>
            <a:r>
              <a:rPr lang="en-US" b="0" i="0" dirty="0">
                <a:solidFill>
                  <a:srgbClr val="333333"/>
                </a:solidFill>
                <a:effectLst/>
                <a:ea typeface="Noto Sans" panose="020B0502040504020204" pitchFamily="34" charset="0"/>
                <a:cs typeface="Noto Sans" panose="020B0502040504020204" pitchFamily="34" charset="0"/>
              </a:rPr>
              <a:t>, </a:t>
            </a:r>
            <a:r>
              <a:rPr lang="en-US" b="0" i="0" dirty="0" err="1">
                <a:solidFill>
                  <a:srgbClr val="333333"/>
                </a:solidFill>
                <a:effectLst/>
                <a:ea typeface="Noto Sans" panose="020B0502040504020204" pitchFamily="34" charset="0"/>
                <a:cs typeface="Noto Sans" panose="020B0502040504020204" pitchFamily="34" charset="0"/>
              </a:rPr>
              <a:t>kaempferia</a:t>
            </a:r>
            <a:r>
              <a:rPr lang="en-US" b="0" i="0" dirty="0">
                <a:solidFill>
                  <a:srgbClr val="333333"/>
                </a:solidFill>
                <a:effectLst/>
                <a:ea typeface="Noto Sans" panose="020B0502040504020204" pitchFamily="34" charset="0"/>
                <a:cs typeface="Noto Sans" panose="020B0502040504020204" pitchFamily="34" charset="0"/>
              </a:rPr>
              <a:t>, oxalis, walking iris (</a:t>
            </a:r>
            <a:r>
              <a:rPr lang="en-US" b="0" i="1" dirty="0" err="1">
                <a:solidFill>
                  <a:srgbClr val="333333"/>
                </a:solidFill>
                <a:effectLst/>
                <a:ea typeface="Noto Sans" panose="020B0502040504020204" pitchFamily="34" charset="0"/>
                <a:cs typeface="Noto Sans" panose="020B0502040504020204" pitchFamily="34" charset="0"/>
              </a:rPr>
              <a:t>Neomarica</a:t>
            </a:r>
            <a:r>
              <a:rPr lang="en-US" b="0" i="0" dirty="0">
                <a:solidFill>
                  <a:srgbClr val="333333"/>
                </a:solidFill>
                <a:effectLst/>
                <a:ea typeface="Noto Sans" panose="020B0502040504020204" pitchFamily="34" charset="0"/>
                <a:cs typeface="Noto Sans" panose="020B0502040504020204" pitchFamily="34" charset="0"/>
              </a:rPr>
              <a:t>).</a:t>
            </a:r>
            <a:endParaRPr lang="en-US" dirty="0"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1240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4B21D-E733-B2A9-65C9-3E705FF00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799" y="954197"/>
            <a:ext cx="6124903" cy="826112"/>
          </a:xfrm>
        </p:spPr>
        <p:txBody>
          <a:bodyPr/>
          <a:lstStyle/>
          <a:p>
            <a:r>
              <a:rPr lang="en-US" dirty="0"/>
              <a:t>True Bulbs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2D09A8-CF1C-CD73-6C6A-5641ACB2E1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6527" y="2421773"/>
            <a:ext cx="6124903" cy="3549536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</a:rPr>
              <a:t>round shape </a:t>
            </a:r>
            <a:r>
              <a:rPr lang="en-US" dirty="0">
                <a:solidFill>
                  <a:srgbClr val="333333"/>
                </a:solidFill>
              </a:rPr>
              <a:t>with fleshy layers or leaves around a shortened stem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Noto Sans" panose="020B0502040204020203" pitchFamily="34" charset="0"/>
              </a:rPr>
              <a:t>Tulips, daffodils, narciss</a:t>
            </a:r>
            <a:r>
              <a:rPr lang="en-US" dirty="0">
                <a:solidFill>
                  <a:srgbClr val="333333"/>
                </a:solidFill>
                <a:latin typeface="Noto Sans" panose="020B0502040204020203" pitchFamily="34" charset="0"/>
              </a:rPr>
              <a:t>i, jonquils, hyacinths, Dutch iris, and snowflakes, amaryllis, lilies, alliums</a:t>
            </a:r>
          </a:p>
          <a:p>
            <a:pPr algn="l"/>
            <a:endParaRPr lang="en-US" b="0" i="0" dirty="0">
              <a:solidFill>
                <a:srgbClr val="333333"/>
              </a:solidFill>
              <a:effectLst/>
              <a:latin typeface="Noto Sans" panose="020B0502040204020203" pitchFamily="34" charset="0"/>
            </a:endParaRPr>
          </a:p>
          <a:p>
            <a:pPr algn="l"/>
            <a:r>
              <a:rPr lang="en-US" b="0" i="0" dirty="0">
                <a:solidFill>
                  <a:srgbClr val="333333"/>
                </a:solidFill>
                <a:effectLst/>
                <a:latin typeface="Noto Sans" panose="020B0502040204020203" pitchFamily="34" charset="0"/>
              </a:rPr>
              <a:t>Note: tulips require refrigeration 45-60 days and are annuals in this region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016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674FC-BF96-1B4C-3A6F-EBD12B73B9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799" y="954197"/>
            <a:ext cx="6124903" cy="756840"/>
          </a:xfrm>
        </p:spPr>
        <p:txBody>
          <a:bodyPr/>
          <a:lstStyle/>
          <a:p>
            <a:r>
              <a:rPr lang="en-US" dirty="0"/>
              <a:t>True Bulb Anatomy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704EF7-5D6F-B79F-635C-4A08DDFA6D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46E7AD-4A0A-1A49-E58C-B37256E58C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228887" y="1870365"/>
            <a:ext cx="4871824" cy="39498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CF0087-DC96-59D2-A968-9B97C15E40CD}"/>
              </a:ext>
            </a:extLst>
          </p:cNvPr>
          <p:cNvSpPr txBox="1"/>
          <p:nvPr/>
        </p:nvSpPr>
        <p:spPr>
          <a:xfrm>
            <a:off x="2357437" y="5224462"/>
            <a:ext cx="44291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://gardening.stackexchange.com/questions/14545/whats-the-difference-between-corms-bulbs-and-tubers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6904239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14373-AF0B-8F9D-E675-F4DFA8E067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17272" y="954198"/>
            <a:ext cx="3616037" cy="659858"/>
          </a:xfrm>
        </p:spPr>
        <p:txBody>
          <a:bodyPr>
            <a:normAutofit fontScale="90000"/>
          </a:bodyPr>
          <a:lstStyle/>
          <a:p>
            <a:r>
              <a:rPr lang="en-US" dirty="0"/>
              <a:t>Examples of Bulbs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9FAAD6-B597-EDF9-A7A7-47C4650409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C17770-5763-D562-A187-922A199242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288" t="-3232" r="2810" b="3232"/>
          <a:stretch/>
        </p:blipFill>
        <p:spPr>
          <a:xfrm>
            <a:off x="685799" y="600393"/>
            <a:ext cx="2544384" cy="30907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C6AC00-2DF8-86EE-E02E-D3CA5FE53A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938" t="-1313" r="7267"/>
          <a:stretch/>
        </p:blipFill>
        <p:spPr>
          <a:xfrm>
            <a:off x="1052946" y="3948545"/>
            <a:ext cx="1935230" cy="23414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EC34C5-EF6A-21FF-1375-677531DB60E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893" r="13567"/>
          <a:stretch/>
        </p:blipFill>
        <p:spPr>
          <a:xfrm>
            <a:off x="3230183" y="1680700"/>
            <a:ext cx="3338512" cy="4020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667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7E422-9062-2E70-5C1D-873B0C423A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799" y="954197"/>
            <a:ext cx="6124903" cy="833039"/>
          </a:xfrm>
        </p:spPr>
        <p:txBody>
          <a:bodyPr/>
          <a:lstStyle/>
          <a:p>
            <a:r>
              <a:rPr lang="en-US" dirty="0"/>
              <a:t>Corms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913122-E10D-0E7A-6ED8-86A75DDA8D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799" y="1932709"/>
            <a:ext cx="6124903" cy="2978727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Solid bulb-like structure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New corm sits on old desiccated one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Replaces self every year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Crocus, gladiolas, tuberous begonias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3966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F4D3E-5260-E8A3-B736-96CA104FAB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799" y="954197"/>
            <a:ext cx="6124903" cy="722203"/>
          </a:xfrm>
        </p:spPr>
        <p:txBody>
          <a:bodyPr/>
          <a:lstStyle/>
          <a:p>
            <a:r>
              <a:rPr lang="en-US" dirty="0"/>
              <a:t>Corm Anatomy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5AD339-CEF3-1CB4-40C5-4DCB86B791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8A456BB-2904-7352-BF79-C7B485483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27" y="1910844"/>
            <a:ext cx="5586845" cy="3993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33589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3E4ED-57C5-2BB4-B07D-1C67EAA8AF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799" y="954197"/>
            <a:ext cx="6124903" cy="687567"/>
          </a:xfrm>
        </p:spPr>
        <p:txBody>
          <a:bodyPr/>
          <a:lstStyle/>
          <a:p>
            <a:r>
              <a:rPr lang="en-US" dirty="0"/>
              <a:t>Examples of Corms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61CC74-0734-453C-2FE0-C24DDFA0A3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5AF25DF-50C5-AD83-9956-8AD0CA4C5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54" y="1641764"/>
            <a:ext cx="3193473" cy="3193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651F94FF-A2F6-BB1E-3ED1-B89B9787C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272" y="1717960"/>
            <a:ext cx="2743205" cy="274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156EAAB0-267E-A85A-D0A2-7BFD6D91C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459" y="4219401"/>
            <a:ext cx="2492086" cy="1993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882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ulbs Corms Plant Sale 2022.potx" id="{D138603D-318E-43AB-9C0F-F16CB30E6C81}" vid="{A1C34641-5986-4543-90D9-31FA6782B85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Bulbs Corms Plant Sale 2022</Template>
  <TotalTime>1</TotalTime>
  <Words>369</Words>
  <Application>Microsoft Office PowerPoint</Application>
  <PresentationFormat>On-screen Show (4:3)</PresentationFormat>
  <Paragraphs>54</Paragraphs>
  <Slides>16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Arial Black</vt:lpstr>
      <vt:lpstr>Calibri</vt:lpstr>
      <vt:lpstr>Noto Sans</vt:lpstr>
      <vt:lpstr>Office Theme</vt:lpstr>
      <vt:lpstr>BULBS, CORMS, AND TUBERS, OH MY!</vt:lpstr>
      <vt:lpstr>Bulbs for Louisiana Gardens</vt:lpstr>
      <vt:lpstr>Bulbs for Louisiana Gardens</vt:lpstr>
      <vt:lpstr>True Bulbs</vt:lpstr>
      <vt:lpstr>True Bulb Anatomy</vt:lpstr>
      <vt:lpstr>Examples of Bulbs</vt:lpstr>
      <vt:lpstr>Corms</vt:lpstr>
      <vt:lpstr>Corm Anatomy</vt:lpstr>
      <vt:lpstr>Examples of Corms</vt:lpstr>
      <vt:lpstr>Tubers</vt:lpstr>
      <vt:lpstr>Examples of Tubers</vt:lpstr>
      <vt:lpstr>Rhizomes</vt:lpstr>
      <vt:lpstr>Examples of Rhizomes</vt:lpstr>
      <vt:lpstr>Planting and Care</vt:lpstr>
      <vt:lpstr>PowerPoint Presentation</vt:lpstr>
      <vt:lpstr>Go Grow Something!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BULBS, CORMS, AND TUBERS, OH MY!</dc:title>
  <dc:creator>Melissa Elrod</dc:creator>
  <cp:lastModifiedBy>Melissa Elrod</cp:lastModifiedBy>
  <cp:revision>1</cp:revision>
  <dcterms:created xsi:type="dcterms:W3CDTF">2022-12-18T16:15:05Z</dcterms:created>
  <dcterms:modified xsi:type="dcterms:W3CDTF">2022-12-18T16:16:18Z</dcterms:modified>
</cp:coreProperties>
</file>